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90" r:id="rId3"/>
    <p:sldId id="257" r:id="rId4"/>
    <p:sldId id="291" r:id="rId5"/>
    <p:sldId id="258" r:id="rId6"/>
    <p:sldId id="259" r:id="rId7"/>
    <p:sldId id="260" r:id="rId8"/>
    <p:sldId id="261" r:id="rId9"/>
    <p:sldId id="262" r:id="rId10"/>
    <p:sldId id="264" r:id="rId11"/>
    <p:sldId id="266" r:id="rId12"/>
    <p:sldId id="267" r:id="rId13"/>
    <p:sldId id="268" r:id="rId14"/>
    <p:sldId id="28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49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B4EF20-B038-4A99-9757-2859E1FFCE35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2257F-5F56-47CD-B181-4CE0AE77DD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2257F-5F56-47CD-B181-4CE0AE77DDA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D217-2521-43ED-9371-3BD8E046E5F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D8401-EF0D-4E17-9A2F-4766810C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D217-2521-43ED-9371-3BD8E046E5F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D8401-EF0D-4E17-9A2F-4766810C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D217-2521-43ED-9371-3BD8E046E5F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D8401-EF0D-4E17-9A2F-4766810C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D217-2521-43ED-9371-3BD8E046E5F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D8401-EF0D-4E17-9A2F-4766810C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D217-2521-43ED-9371-3BD8E046E5F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D8401-EF0D-4E17-9A2F-4766810C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D217-2521-43ED-9371-3BD8E046E5F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D8401-EF0D-4E17-9A2F-4766810C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D217-2521-43ED-9371-3BD8E046E5F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D8401-EF0D-4E17-9A2F-4766810C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D217-2521-43ED-9371-3BD8E046E5F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D8401-EF0D-4E17-9A2F-4766810C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D217-2521-43ED-9371-3BD8E046E5F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D8401-EF0D-4E17-9A2F-4766810C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D217-2521-43ED-9371-3BD8E046E5F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D8401-EF0D-4E17-9A2F-4766810C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0D217-2521-43ED-9371-3BD8E046E5F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D8401-EF0D-4E17-9A2F-4766810C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0D217-2521-43ED-9371-3BD8E046E5F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D8401-EF0D-4E17-9A2F-4766810CBC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вот для заголовка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3570" y="0"/>
            <a:ext cx="921756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0338" y="692696"/>
            <a:ext cx="884972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Оценка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– это один из инструментов эффективного педагогического воздействия </a:t>
            </a:r>
          </a:p>
          <a:p>
            <a:pPr lvl="0" algn="ctr">
              <a:lnSpc>
                <a:spcPct val="150000"/>
              </a:lnSpc>
            </a:pP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на дошкольника. Как педагогические, так и психологические исследования </a:t>
            </a:r>
          </a:p>
          <a:p>
            <a:pPr lvl="0" algn="ctr">
              <a:lnSpc>
                <a:spcPct val="150000"/>
              </a:lnSpc>
            </a:pP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показали важность и многоплановость влияния оценочных воздействий </a:t>
            </a:r>
          </a:p>
          <a:p>
            <a:pPr lvl="0" algn="ctr">
              <a:lnSpc>
                <a:spcPct val="150000"/>
              </a:lnSpc>
            </a:pP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на воспитание нравственных чувств ребенка, развитие самосознания. </a:t>
            </a:r>
            <a:endParaRPr lang="ru-RU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2040" y="2990884"/>
            <a:ext cx="881009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Для </a:t>
            </a:r>
            <a:r>
              <a:rPr lang="ru-RU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детей-дошкольников характерна </a:t>
            </a:r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высокая мотивация </a:t>
            </a:r>
          </a:p>
          <a:p>
            <a:pPr lvl="0" algn="ctr">
              <a:lnSpc>
                <a:spcPct val="150000"/>
              </a:lnSpc>
            </a:pPr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общения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: общаясь со взрослыми, дети лучше узнают самих себя, так как они </a:t>
            </a:r>
          </a:p>
          <a:p>
            <a:pPr lvl="0" algn="ctr">
              <a:lnSpc>
                <a:spcPct val="150000"/>
              </a:lnSpc>
            </a:pP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стремятся </a:t>
            </a:r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получить оценку 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себя и своей деятельности. Именно поэтому, </a:t>
            </a:r>
          </a:p>
          <a:p>
            <a:pPr lvl="0" algn="ctr">
              <a:lnSpc>
                <a:spcPct val="150000"/>
              </a:lnSpc>
            </a:pP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при воспитании поведения детей педагогическая оценка, оценка воспитателя </a:t>
            </a:r>
          </a:p>
          <a:p>
            <a:pPr lvl="0" algn="ctr">
              <a:lnSpc>
                <a:spcPct val="150000"/>
              </a:lnSpc>
            </a:pP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играет большую роль.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для заголов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гном хо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42852"/>
            <a:ext cx="3143272" cy="3711064"/>
          </a:xfrm>
          <a:prstGeom prst="rect">
            <a:avLst/>
          </a:prstGeom>
        </p:spPr>
      </p:pic>
      <p:pic>
        <p:nvPicPr>
          <p:cNvPr id="7" name="Рисунок 6" descr="хо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4414" y="857232"/>
            <a:ext cx="5072066" cy="3669323"/>
          </a:xfrm>
          <a:prstGeom prst="rect">
            <a:avLst/>
          </a:prstGeom>
        </p:spPr>
      </p:pic>
      <p:pic>
        <p:nvPicPr>
          <p:cNvPr id="8" name="Рисунок 7" descr="игра хо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00298" y="1500174"/>
            <a:ext cx="5072066" cy="3643337"/>
          </a:xfrm>
          <a:prstGeom prst="rect">
            <a:avLst/>
          </a:prstGeom>
        </p:spPr>
      </p:pic>
      <p:pic>
        <p:nvPicPr>
          <p:cNvPr id="9" name="Рисунок 8" descr="лото хор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43306" y="2428868"/>
            <a:ext cx="5072098" cy="3643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для заголов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8" name="Рисунок 7" descr="thumbtack_note_red_pink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857232"/>
            <a:ext cx="4063619" cy="454846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71604" y="2000240"/>
            <a:ext cx="1612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Трудолюбие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5786" y="2500306"/>
            <a:ext cx="366388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«Колосок»</a:t>
            </a:r>
            <a:br>
              <a:rPr lang="ru-RU" dirty="0" smtClean="0"/>
            </a:br>
            <a:r>
              <a:rPr lang="ru-RU" dirty="0" smtClean="0"/>
              <a:t>«Три поросёнка»</a:t>
            </a:r>
            <a:br>
              <a:rPr lang="ru-RU" dirty="0" smtClean="0"/>
            </a:br>
            <a:r>
              <a:rPr lang="ru-RU" dirty="0" smtClean="0"/>
              <a:t>Ю. </a:t>
            </a:r>
            <a:r>
              <a:rPr lang="ru-RU" dirty="0" err="1" smtClean="0"/>
              <a:t>Тувим</a:t>
            </a:r>
            <a:r>
              <a:rPr lang="ru-RU" dirty="0" smtClean="0"/>
              <a:t> «Овощи»</a:t>
            </a:r>
          </a:p>
          <a:p>
            <a:r>
              <a:rPr lang="ru-RU" dirty="0" smtClean="0"/>
              <a:t>К. Чуковский «</a:t>
            </a:r>
            <a:r>
              <a:rPr lang="ru-RU" dirty="0" err="1" smtClean="0"/>
              <a:t>Федорино</a:t>
            </a:r>
            <a:r>
              <a:rPr lang="ru-RU" dirty="0" smtClean="0"/>
              <a:t> горе»</a:t>
            </a:r>
          </a:p>
          <a:p>
            <a:r>
              <a:rPr lang="ru-RU" dirty="0" smtClean="0"/>
              <a:t>Е. Благинина «Не мешайте мне</a:t>
            </a:r>
          </a:p>
          <a:p>
            <a:r>
              <a:rPr lang="ru-RU" dirty="0" smtClean="0"/>
              <a:t>                                             трудиться»</a:t>
            </a:r>
            <a:br>
              <a:rPr lang="ru-RU" dirty="0" smtClean="0"/>
            </a:br>
            <a:r>
              <a:rPr lang="ru-RU" dirty="0" smtClean="0"/>
              <a:t>С. Михалков «Дело было вечером»</a:t>
            </a:r>
          </a:p>
          <a:p>
            <a:endParaRPr lang="ru-RU" dirty="0"/>
          </a:p>
        </p:txBody>
      </p:sp>
      <p:pic>
        <p:nvPicPr>
          <p:cNvPr id="11" name="Рисунок 10" descr="vnew-blue-sticky-hi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29190" y="0"/>
            <a:ext cx="3934696" cy="542926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929322" y="2071678"/>
            <a:ext cx="1709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Бескорыстие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3504" y="2571744"/>
            <a:ext cx="336008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Жихарка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К. Чуковский «Телефон»</a:t>
            </a:r>
          </a:p>
          <a:p>
            <a:r>
              <a:rPr lang="ru-RU" dirty="0" smtClean="0"/>
              <a:t>М. Пришвин «Лесные хоромы»</a:t>
            </a:r>
          </a:p>
          <a:p>
            <a:r>
              <a:rPr lang="ru-RU" dirty="0" smtClean="0"/>
              <a:t>М. Александрова «Птичья ёлка»</a:t>
            </a:r>
          </a:p>
          <a:p>
            <a:r>
              <a:rPr lang="ru-RU" dirty="0" smtClean="0"/>
              <a:t>Е. Благинина «Вот какая мама»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для заголов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thumbtack_note_red_pin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2214554"/>
            <a:ext cx="4148480" cy="4643446"/>
          </a:xfrm>
          <a:prstGeom prst="rect">
            <a:avLst/>
          </a:prstGeom>
        </p:spPr>
      </p:pic>
      <p:pic>
        <p:nvPicPr>
          <p:cNvPr id="6" name="Рисунок 5" descr="vnew-blue-sticky-hi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-1143032"/>
            <a:ext cx="3998126" cy="52864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28728" y="1000108"/>
            <a:ext cx="1843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Порядочность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1571612"/>
            <a:ext cx="381399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«Лисичка со скалочкой»</a:t>
            </a:r>
          </a:p>
          <a:p>
            <a:r>
              <a:rPr lang="ru-RU" dirty="0" smtClean="0"/>
              <a:t>К. Чуковский «Айболит»</a:t>
            </a:r>
          </a:p>
          <a:p>
            <a:r>
              <a:rPr lang="ru-RU" dirty="0" smtClean="0"/>
              <a:t>М. Горький «</a:t>
            </a:r>
            <a:r>
              <a:rPr lang="ru-RU" dirty="0" err="1" smtClean="0"/>
              <a:t>Воробьишко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В. Маяковский «Что такое хорошо…»</a:t>
            </a:r>
          </a:p>
          <a:p>
            <a:r>
              <a:rPr lang="ru-RU" dirty="0" smtClean="0"/>
              <a:t>С. Маршак «Кошкин дом»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715008" y="3357562"/>
            <a:ext cx="1556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Терпимость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29190" y="4071942"/>
            <a:ext cx="333354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«Три поросёнка»</a:t>
            </a:r>
          </a:p>
          <a:p>
            <a:r>
              <a:rPr lang="ru-RU" dirty="0" smtClean="0"/>
              <a:t>К. Чуковский «</a:t>
            </a:r>
            <a:r>
              <a:rPr lang="ru-RU" dirty="0" err="1" smtClean="0"/>
              <a:t>Мойдодыр</a:t>
            </a:r>
            <a:r>
              <a:rPr lang="ru-RU" dirty="0" smtClean="0"/>
              <a:t>»</a:t>
            </a:r>
          </a:p>
          <a:p>
            <a:r>
              <a:rPr lang="ru-RU" dirty="0" smtClean="0"/>
              <a:t>С. Михалков «А что у вас?»</a:t>
            </a:r>
          </a:p>
          <a:p>
            <a:r>
              <a:rPr lang="ru-RU" dirty="0" smtClean="0"/>
              <a:t>С. Маршак «</a:t>
            </a:r>
            <a:r>
              <a:rPr lang="ru-RU" dirty="0" err="1" smtClean="0"/>
              <a:t>Усатый-полосатый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В. Маяковский «Кем быть?»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для заголов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thumbtack_note_red_pin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928670"/>
            <a:ext cx="3992181" cy="4468499"/>
          </a:xfrm>
          <a:prstGeom prst="rect">
            <a:avLst/>
          </a:prstGeom>
        </p:spPr>
      </p:pic>
      <p:pic>
        <p:nvPicPr>
          <p:cNvPr id="6" name="Рисунок 5" descr="vnew-blue-sticky-hi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0"/>
            <a:ext cx="4214810" cy="55729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1928802"/>
            <a:ext cx="37850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Культура поведения и соблюдение</a:t>
            </a:r>
          </a:p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правил морали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2643182"/>
            <a:ext cx="3671326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Ш. Перро «Красная Шапочка»</a:t>
            </a:r>
          </a:p>
          <a:p>
            <a:r>
              <a:rPr lang="ru-RU" dirty="0" smtClean="0"/>
              <a:t>«Лисичка–сестричка и серый волк»</a:t>
            </a:r>
          </a:p>
          <a:p>
            <a:r>
              <a:rPr lang="ru-RU" dirty="0" smtClean="0"/>
              <a:t>В. Осеева «Волшебное слово»</a:t>
            </a:r>
          </a:p>
          <a:p>
            <a:r>
              <a:rPr lang="ru-RU" dirty="0" smtClean="0"/>
              <a:t>Л. Воронкова «Хитрый снеговик»</a:t>
            </a:r>
          </a:p>
          <a:p>
            <a:r>
              <a:rPr lang="ru-RU" dirty="0" smtClean="0"/>
              <a:t>С. Маршак «Детки в клетке»</a:t>
            </a:r>
            <a:br>
              <a:rPr lang="ru-RU" dirty="0" smtClean="0"/>
            </a:br>
            <a:r>
              <a:rPr lang="ru-RU" dirty="0" smtClean="0"/>
              <a:t>В. Маяковский «Вот какой </a:t>
            </a:r>
          </a:p>
          <a:p>
            <a:r>
              <a:rPr lang="ru-RU" dirty="0" smtClean="0"/>
              <a:t>                                     рассеянный»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215074" y="2000240"/>
            <a:ext cx="1591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Вежливость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55380" y="2643182"/>
            <a:ext cx="336233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В. Осеева «Волшебное слово»</a:t>
            </a:r>
          </a:p>
          <a:p>
            <a:r>
              <a:rPr lang="ru-RU" dirty="0" smtClean="0"/>
              <a:t>Е. Благинина «Обедать»</a:t>
            </a:r>
          </a:p>
          <a:p>
            <a:r>
              <a:rPr lang="ru-RU" dirty="0" smtClean="0"/>
              <a:t>С. Маршак «Сказка о глупом </a:t>
            </a:r>
          </a:p>
          <a:p>
            <a:r>
              <a:rPr lang="ru-RU" dirty="0" smtClean="0"/>
              <a:t>                                        мышонке»</a:t>
            </a:r>
            <a:br>
              <a:rPr lang="ru-RU" dirty="0" smtClean="0"/>
            </a:br>
            <a:r>
              <a:rPr lang="ru-RU" dirty="0" smtClean="0"/>
              <a:t>С. </a:t>
            </a:r>
            <a:r>
              <a:rPr lang="ru-RU" dirty="0" err="1" smtClean="0"/>
              <a:t>Капутикян</a:t>
            </a:r>
            <a:r>
              <a:rPr lang="ru-RU" dirty="0" smtClean="0"/>
              <a:t> «Маша обедает»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для заголов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827584" y="642918"/>
            <a:ext cx="7560840" cy="3017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оценка – стремление к самовоспитанию и зависит от нас взрослых!</a:t>
            </a:r>
            <a:r>
              <a:rPr lang="ru-RU" sz="4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976" y="-297"/>
            <a:ext cx="9217951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404664"/>
            <a:ext cx="388843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№273-ФЗ </a:t>
            </a:r>
          </a:p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«Об образовании в РФ»</a:t>
            </a:r>
          </a:p>
          <a:p>
            <a:pPr algn="just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Ст.48 «Обязанности и ответственность педагогических работников»</a:t>
            </a: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 свою деятельность на высоком профессиональном уровне в полном объёме в соответствии с утверждённой рабочей программой;</a:t>
            </a: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правовых, нравственных и этических норм;</a:t>
            </a: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Уважать честь и достоинство воспитанников;</a:t>
            </a: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 воспитанников активность, самостоятельность, творческие способности, формировать культуру здорового и безопасного образа жизни;</a:t>
            </a: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Учитывать особенности психофизического развития воспитанников.</a:t>
            </a:r>
          </a:p>
          <a:p>
            <a:pPr algn="just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AutoNum type="arabicPeriod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8024" y="476672"/>
            <a:ext cx="367240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ФГОС ДО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утв.приказом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</a:t>
            </a:r>
          </a:p>
          <a:p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Полноценное проживание ребёнком всех этапов детства;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Построение образовательной деятельности на основе индивидуальных особенностей каждого ребёнка;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инициативы детей в различных видах деятельности;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Признание ребёнка полноценным участником образовательных отношений;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Учёт этнокультурной ситуации развития детей.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01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для заголов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1142984"/>
            <a:ext cx="919820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педагогической оценки дошкольников – сравниваются только с собственными достижениями. </a:t>
            </a:r>
            <a:endParaRPr lang="ru-RU" sz="4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07704" y="868066"/>
            <a:ext cx="78488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Вербальные виды оценок: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Прямая;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Косвенная;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Опосредованная;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Предвосхищающая;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оценки.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680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для заголов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428604"/>
            <a:ext cx="928337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Методические разработки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 использованию 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педагогической оценки в воспитании поведения дошкольников 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наглядные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пособия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1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2780928"/>
            <a:ext cx="2524625" cy="3209505"/>
          </a:xfrm>
          <a:prstGeom prst="rect">
            <a:avLst/>
          </a:prstGeom>
        </p:spPr>
      </p:pic>
      <p:pic>
        <p:nvPicPr>
          <p:cNvPr id="7" name="Рисунок 6" descr="103735_html_m1191357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81571" y="2751894"/>
            <a:ext cx="2428892" cy="3238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для заголов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643174" y="428604"/>
            <a:ext cx="4778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Оценочная карта «Умывание»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85784" y="1071547"/>
          <a:ext cx="7429554" cy="5429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29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4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58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8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43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8581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143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08585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Фамилия,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имя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ребенка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эмблема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585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Лиза К.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ym typeface="Wingdings 2"/>
                        </a:rPr>
                        <a:t></a:t>
                      </a:r>
                      <a:endParaRPr lang="ru-RU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585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Ксюша А.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ym typeface="Wingdings"/>
                        </a:rPr>
                        <a:t></a:t>
                      </a:r>
                      <a:endParaRPr lang="ru-RU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8585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Павлик Т.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ym typeface="Wingdings"/>
                        </a:rPr>
                        <a:t></a:t>
                      </a:r>
                      <a:endParaRPr lang="ru-RU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ym typeface="Wingdings"/>
                        </a:rPr>
                        <a:t></a:t>
                      </a:r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585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Марк Ч.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ym typeface="Wingdings"/>
                        </a:rPr>
                        <a:t></a:t>
                      </a:r>
                      <a:endParaRPr lang="ru-RU" sz="4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643042" y="10715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" name="Рисунок 9" descr="http://www.menobr.ru/images/from_old_site/im_1/1_2009_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214422"/>
            <a:ext cx="5143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www.menobr.ru/images/from_old_site/im_1/2_2009_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1214422"/>
            <a:ext cx="6096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www.menobr.ru/images/from_old_site/im_1/3_2009_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1214422"/>
            <a:ext cx="6572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www.menobr.ru/images/from_old_site/im_1/4_2009_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380" y="1214422"/>
            <a:ext cx="5905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www.menobr.ru/images/from_old_site/im_1/5_2009_2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98" y="1285860"/>
            <a:ext cx="63817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www.menobr.ru/images/from_old_site/im_1/6_2009_2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16" y="1214422"/>
            <a:ext cx="6096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://www.menobr.ru/images/from_old_site/im_1/7_2009_2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72397" y="1142984"/>
            <a:ext cx="571504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://www.menobr.ru/images/from_old_site/im_1/e_1_2009_2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43240" y="2357430"/>
            <a:ext cx="500066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для заголов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857356" y="785794"/>
            <a:ext cx="60994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Пособие «Куб «Культурный ребенок»»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1357298"/>
            <a:ext cx="7733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Цель: закрепление правил культурного поведения,</a:t>
            </a:r>
          </a:p>
          <a:p>
            <a:r>
              <a:rPr lang="ru-RU" dirty="0"/>
              <a:t>с</a:t>
            </a:r>
            <a:r>
              <a:rPr lang="ru-RU" dirty="0" smtClean="0"/>
              <a:t>охранение в группе доброжелательной атмосферы во время приема пищи.</a:t>
            </a:r>
            <a:endParaRPr lang="ru-RU" dirty="0"/>
          </a:p>
        </p:txBody>
      </p:sp>
      <p:pic>
        <p:nvPicPr>
          <p:cNvPr id="9" name="Рисунок 8" descr="кубб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2285992"/>
            <a:ext cx="3962400" cy="3404616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92590">
            <a:off x="2317868" y="3443961"/>
            <a:ext cx="1285883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кубб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2285992"/>
            <a:ext cx="3962400" cy="3404616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40567">
            <a:off x="6417442" y="3649341"/>
            <a:ext cx="1309775" cy="120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для заголов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571480"/>
            <a:ext cx="3643338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482146" y="2071678"/>
            <a:ext cx="44935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Красивый, чистый,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вкусный вид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в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ызывает аппетит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!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для заголов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857232"/>
            <a:ext cx="514353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71868" y="3571876"/>
            <a:ext cx="515622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Если так держать,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то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с ложки 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Н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е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будут падать капли, крошки! 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Вот так держат дети ложку – 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Набирают понемножку!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497</Words>
  <Application>Microsoft Office PowerPoint</Application>
  <PresentationFormat>Экран (4:3)</PresentationFormat>
  <Paragraphs>97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Times New Roman</vt:lpstr>
      <vt:lpstr>Wingdings</vt:lpstr>
      <vt:lpstr>Wingdings 2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50</cp:revision>
  <dcterms:created xsi:type="dcterms:W3CDTF">2016-03-29T18:20:23Z</dcterms:created>
  <dcterms:modified xsi:type="dcterms:W3CDTF">2019-02-27T06:17:15Z</dcterms:modified>
</cp:coreProperties>
</file>